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17" name="عنصر نائب للتذييل 16"/>
          <p:cNvSpPr>
            <a:spLocks noGrp="1"/>
          </p:cNvSpPr>
          <p:nvPr>
            <p:ph type="ftr" sz="quarter" idx="11"/>
          </p:nvPr>
        </p:nvSpPr>
        <p:spPr/>
        <p:txBody>
          <a:bodyPr/>
          <a:lstStyle>
            <a:extLst/>
          </a:lstStyle>
          <a:p>
            <a:endParaRPr lang="ar-IQ"/>
          </a:p>
        </p:txBody>
      </p:sp>
      <p:sp>
        <p:nvSpPr>
          <p:cNvPr id="29" name="عنصر نائب لرقم الشريحة 28"/>
          <p:cNvSpPr>
            <a:spLocks noGrp="1"/>
          </p:cNvSpPr>
          <p:nvPr>
            <p:ph type="sldNum" sz="quarter" idx="12"/>
          </p:nvPr>
        </p:nvSpPr>
        <p:spPr/>
        <p:txBody>
          <a:bodyPr/>
          <a:lstStyle>
            <a:extLst/>
          </a:lstStyle>
          <a:p>
            <a:fld id="{38808258-7C3D-4A56-B0A5-54A627CF448E}" type="slidenum">
              <a:rPr lang="ar-IQ" smtClean="0"/>
              <a:t>‹#›</a:t>
            </a:fld>
            <a:endParaRPr lang="ar-IQ"/>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38808258-7C3D-4A56-B0A5-54A627CF448E}" type="slidenum">
              <a:rPr lang="ar-IQ" smtClean="0"/>
              <a:t>‹#›</a:t>
            </a:fld>
            <a:endParaRPr lang="ar-IQ"/>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38808258-7C3D-4A56-B0A5-54A627CF448E}" type="slidenum">
              <a:rPr lang="ar-IQ" smtClean="0"/>
              <a:t>‹#›</a:t>
            </a:fld>
            <a:endParaRPr lang="ar-IQ"/>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F4BB720-774D-41BB-9CD2-0222C9B6DD99}" type="datetimeFigureOut">
              <a:rPr lang="ar-IQ" smtClean="0"/>
              <a:t>13/04/1441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38808258-7C3D-4A56-B0A5-54A627CF448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BF4BB720-774D-41BB-9CD2-0222C9B6DD99}" type="datetimeFigureOut">
              <a:rPr lang="ar-IQ" smtClean="0"/>
              <a:t>13/04/1441</a:t>
            </a:fld>
            <a:endParaRPr lang="ar-IQ"/>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IQ"/>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38808258-7C3D-4A56-B0A5-54A627CF448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F4BB720-774D-41BB-9CD2-0222C9B6DD99}" type="datetimeFigureOut">
              <a:rPr lang="ar-IQ" smtClean="0"/>
              <a:t>13/04/1441</a:t>
            </a:fld>
            <a:endParaRPr lang="ar-IQ"/>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8808258-7C3D-4A56-B0A5-54A627CF448E}"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rtl="0"/>
            <a:r>
              <a:rPr lang="en-US" dirty="0" smtClean="0"/>
              <a:t>Comparative anatomy </a:t>
            </a:r>
            <a:endParaRPr lang="ar-IQ" dirty="0"/>
          </a:p>
        </p:txBody>
      </p:sp>
      <p:sp>
        <p:nvSpPr>
          <p:cNvPr id="3" name="عنوان فرعي 2"/>
          <p:cNvSpPr>
            <a:spLocks noGrp="1"/>
          </p:cNvSpPr>
          <p:nvPr>
            <p:ph type="subTitle" idx="1"/>
          </p:nvPr>
        </p:nvSpPr>
        <p:spPr/>
        <p:txBody>
          <a:bodyPr>
            <a:normAutofit lnSpcReduction="10000"/>
          </a:bodyPr>
          <a:lstStyle/>
          <a:p>
            <a:r>
              <a:rPr lang="ar-IQ" sz="4800" dirty="0" smtClean="0">
                <a:solidFill>
                  <a:schemeClr val="tx1"/>
                </a:solidFill>
              </a:rPr>
              <a:t> اسس التطور </a:t>
            </a:r>
          </a:p>
          <a:p>
            <a:pPr rtl="0"/>
            <a:r>
              <a:rPr lang="en-US" sz="4800" dirty="0" smtClean="0">
                <a:solidFill>
                  <a:schemeClr val="tx1"/>
                </a:solidFill>
              </a:rPr>
              <a:t>Lec.1</a:t>
            </a:r>
            <a:endParaRPr lang="ar-IQ" sz="4800" dirty="0">
              <a:solidFill>
                <a:schemeClr val="tx1"/>
              </a:solidFill>
            </a:endParaRPr>
          </a:p>
        </p:txBody>
      </p:sp>
    </p:spTree>
    <p:extLst>
      <p:ext uri="{BB962C8B-B14F-4D97-AF65-F5344CB8AC3E}">
        <p14:creationId xmlns:p14="http://schemas.microsoft.com/office/powerpoint/2010/main" val="4178903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91020" y="2967335"/>
            <a:ext cx="4361964" cy="1015663"/>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0"/>
            <a:r>
              <a:rPr lang="en-US" sz="6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ar-SA" sz="6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مستطيل 2"/>
          <p:cNvSpPr/>
          <p:nvPr/>
        </p:nvSpPr>
        <p:spPr>
          <a:xfrm>
            <a:off x="2600081" y="2967335"/>
            <a:ext cx="3943837"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ar-IQ"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05541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اسس التطور </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r>
              <a:rPr lang="ar-IQ" sz="2400" dirty="0" smtClean="0"/>
              <a:t>هناك بعض الاسس التي تستخدم في دراسة تطور الحبليات وهذه الاسس هي نتائج عرضية </a:t>
            </a:r>
            <a:r>
              <a:rPr lang="ar-IQ" sz="2400" dirty="0" err="1" smtClean="0"/>
              <a:t>لالية</a:t>
            </a:r>
            <a:r>
              <a:rPr lang="ar-IQ" sz="2400" dirty="0" smtClean="0"/>
              <a:t> التطور , وتظهر في كثير من الاحيان تداخلا واضحا ببعضها . ومع هذا فان كل اساس منها يؤكد عاملا مهما في اعادة بناء التاريخ التطوري . ان اسس التطور كلها </a:t>
            </a:r>
            <a:r>
              <a:rPr lang="ar-IQ" sz="2400" dirty="0" err="1" smtClean="0"/>
              <a:t>اكثرنفعا</a:t>
            </a:r>
            <a:r>
              <a:rPr lang="ar-IQ" sz="2400" dirty="0" smtClean="0"/>
              <a:t> عند المستويات التصنيفية العليا , اما علاقات الاجناس والانواع فهي تتطلب اسسا اخرى.</a:t>
            </a:r>
          </a:p>
          <a:p>
            <a:r>
              <a:rPr lang="ar-IQ" sz="2400" dirty="0"/>
              <a:t>1-	اساس القلة </a:t>
            </a:r>
            <a:r>
              <a:rPr lang="en-US" sz="2400" dirty="0"/>
              <a:t>Principle Parsimony </a:t>
            </a:r>
          </a:p>
          <a:p>
            <a:r>
              <a:rPr lang="ar-IQ" sz="2400" dirty="0"/>
              <a:t>اذا كان هناك توضيحان او اكثر لظاهرة معينة, فان التوضيح الابسط هو الاكثر صحة على الارجح , وعلى هذا الاساس فان الفرضية يجب ان </a:t>
            </a:r>
            <a:r>
              <a:rPr lang="ar-IQ" sz="2400" dirty="0" err="1"/>
              <a:t>لاتكون</a:t>
            </a:r>
            <a:r>
              <a:rPr lang="ar-IQ" sz="2400" dirty="0"/>
              <a:t> معقدة اساسا , ويؤكد هذا الاساس ان الايضاح الابسط هو دائما الاساس الصحيح ولكنه يتضمنه او يدل عليه </a:t>
            </a:r>
          </a:p>
          <a:p>
            <a:r>
              <a:rPr lang="ar-IQ" sz="2400" dirty="0"/>
              <a:t> ان غالبية رباعية الاقدام ( الارجل) كالبرمائيات , الزواحف , الطيور و الثدييات تمتلك ارجلا تشترك بطراز تشريحي </a:t>
            </a:r>
            <a:r>
              <a:rPr lang="ar-IQ" sz="2400" dirty="0" err="1"/>
              <a:t>متمتاثل</a:t>
            </a:r>
            <a:r>
              <a:rPr lang="ar-IQ" sz="2400" dirty="0"/>
              <a:t> .</a:t>
            </a:r>
          </a:p>
          <a:p>
            <a:endParaRPr lang="ar-IQ" sz="2400" dirty="0"/>
          </a:p>
        </p:txBody>
      </p:sp>
    </p:spTree>
    <p:extLst>
      <p:ext uri="{BB962C8B-B14F-4D97-AF65-F5344CB8AC3E}">
        <p14:creationId xmlns:p14="http://schemas.microsoft.com/office/powerpoint/2010/main" val="312326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IQ" sz="2400" dirty="0" smtClean="0"/>
              <a:t>اسس التطور</a:t>
            </a:r>
            <a:r>
              <a:rPr lang="ar-IQ" dirty="0" smtClean="0"/>
              <a:t> </a:t>
            </a:r>
            <a:endParaRPr lang="ar-IQ" dirty="0"/>
          </a:p>
        </p:txBody>
      </p:sp>
      <p:sp>
        <p:nvSpPr>
          <p:cNvPr id="3" name="عنصر نائب للمحتوى 2"/>
          <p:cNvSpPr>
            <a:spLocks noGrp="1"/>
          </p:cNvSpPr>
          <p:nvPr>
            <p:ph idx="1"/>
          </p:nvPr>
        </p:nvSpPr>
        <p:spPr>
          <a:xfrm>
            <a:off x="914400" y="1268760"/>
            <a:ext cx="7772400" cy="5086800"/>
          </a:xfrm>
        </p:spPr>
        <p:txBody>
          <a:bodyPr>
            <a:normAutofit fontScale="55000" lnSpcReduction="20000"/>
          </a:bodyPr>
          <a:lstStyle/>
          <a:p>
            <a:pPr algn="just"/>
            <a:r>
              <a:rPr lang="ar-IQ" dirty="0"/>
              <a:t>2-	اساس التشابه </a:t>
            </a:r>
            <a:r>
              <a:rPr lang="en-US" dirty="0"/>
              <a:t>Principle of Resemblance</a:t>
            </a:r>
          </a:p>
          <a:p>
            <a:pPr algn="just"/>
            <a:r>
              <a:rPr lang="ar-IQ" dirty="0"/>
              <a:t>تدل درجة التشابه التشريحي بين حيوانين بصورة عامة على درجة العلاقة بينها ويفهم من العلاقة التطورية التشابه في المحتوى الوراثي وان درجة التماثل التشريحي بين حيوانين تعتمد على عدد من نقاط التماثل المشتركة وهذا هو الاساس القاعدي القويم والاكثر وضوحا على الاسس التطورية .</a:t>
            </a:r>
          </a:p>
          <a:p>
            <a:pPr algn="just"/>
            <a:r>
              <a:rPr lang="ar-IQ" dirty="0"/>
              <a:t>وهنا يجب الاشارة الى نقطة مهمة في هذا الصدد حيث ان التماثل التركيبي بين الحيوانات هو احيانا نتيجة  لظاهرة التطور المتوازي </a:t>
            </a:r>
            <a:r>
              <a:rPr lang="en-US" dirty="0"/>
              <a:t>Parallelism </a:t>
            </a:r>
            <a:r>
              <a:rPr lang="ar-IQ" dirty="0"/>
              <a:t>او التطور المتقارب </a:t>
            </a:r>
            <a:r>
              <a:rPr lang="en-US" dirty="0"/>
              <a:t>Convergence </a:t>
            </a:r>
            <a:r>
              <a:rPr lang="ar-IQ" dirty="0"/>
              <a:t>بدلا من الانحدار من السلف المشترك , ونعني بالتطور المتوازي </a:t>
            </a:r>
            <a:r>
              <a:rPr lang="ar-IQ" dirty="0" err="1"/>
              <a:t>نشوءا</a:t>
            </a:r>
            <a:r>
              <a:rPr lang="ar-IQ" dirty="0"/>
              <a:t> مستقلا لصفات متشابهة في الخطوط التطورية المنحدرة من سلف مشترك حيث ورث منه امكانية مثل هذا النشوء ولكن </a:t>
            </a:r>
            <a:r>
              <a:rPr lang="ar-IQ" dirty="0" err="1"/>
              <a:t>لاترث</a:t>
            </a:r>
            <a:r>
              <a:rPr lang="ar-IQ" dirty="0"/>
              <a:t> نفس الصفات مباشرة , مثلا الجرذ </a:t>
            </a:r>
            <a:r>
              <a:rPr lang="ar-IQ" dirty="0" err="1"/>
              <a:t>الكنغري</a:t>
            </a:r>
            <a:r>
              <a:rPr lang="ar-IQ" dirty="0"/>
              <a:t> في غرب امريكا الشمالية واليربوع في افريقيا واسيا حيث يظهران توازيا ملحوظا في كثير من الصفات , فلكل منهما اطراف خلفية طويلة واطراف امامية قصيرة , فاقدة الاصابع الجانبية , فرو نحاسي اللون وذيل طويل ذو نهاية بيضاء وعيون كبيرة وعلب سمعية عظمية مسطحة وفقرات عنقية مضغوطة ان من غير المرجح ان يمتلك السلف المشترك </a:t>
            </a:r>
            <a:r>
              <a:rPr lang="ar-IQ" dirty="0" err="1"/>
              <a:t>ايا</a:t>
            </a:r>
            <a:r>
              <a:rPr lang="ar-IQ" dirty="0"/>
              <a:t> من هذه الصفات ولقد وضع هذان القارضان بناء على هذه الصفات وصفات اخرى في رتبتين مختلفتين .</a:t>
            </a:r>
          </a:p>
          <a:p>
            <a:pPr algn="just"/>
            <a:r>
              <a:rPr lang="ar-IQ" dirty="0"/>
              <a:t>التقارب </a:t>
            </a:r>
            <a:r>
              <a:rPr lang="en-US" dirty="0"/>
              <a:t>Convergence </a:t>
            </a:r>
            <a:r>
              <a:rPr lang="ar-IQ" dirty="0"/>
              <a:t>هو النشوء المستقل للتراكيب المتماثلة في خطين تطوريين او اكثر بالرغم من عدم </a:t>
            </a:r>
            <a:r>
              <a:rPr lang="ar-IQ" dirty="0" err="1"/>
              <a:t>انحدارافراهما</a:t>
            </a:r>
            <a:r>
              <a:rPr lang="ar-IQ" dirty="0"/>
              <a:t> من سلف مشترك , فالسلف المشترك لكل من الدولفين </a:t>
            </a:r>
            <a:r>
              <a:rPr lang="ar-IQ" dirty="0" err="1"/>
              <a:t>والعضايا</a:t>
            </a:r>
            <a:r>
              <a:rPr lang="ar-IQ" dirty="0"/>
              <a:t> السمكية </a:t>
            </a:r>
            <a:r>
              <a:rPr lang="ar-IQ" dirty="0" err="1"/>
              <a:t>والكواسج</a:t>
            </a:r>
            <a:r>
              <a:rPr lang="ar-IQ" dirty="0"/>
              <a:t> كان فقريا بدائيا هو السمك المدرع المعروف بصفيحي الجلد .</a:t>
            </a:r>
          </a:p>
        </p:txBody>
      </p:sp>
    </p:spTree>
    <p:extLst>
      <p:ext uri="{BB962C8B-B14F-4D97-AF65-F5344CB8AC3E}">
        <p14:creationId xmlns:p14="http://schemas.microsoft.com/office/powerpoint/2010/main" val="3919759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914400" y="1412776"/>
            <a:ext cx="7772400" cy="4942784"/>
          </a:xfrm>
        </p:spPr>
        <p:txBody>
          <a:bodyPr>
            <a:normAutofit fontScale="70000" lnSpcReduction="20000"/>
          </a:bodyPr>
          <a:lstStyle/>
          <a:p>
            <a:pPr algn="just"/>
            <a:r>
              <a:rPr lang="ar-IQ" dirty="0"/>
              <a:t>3-	اساس التباعد   </a:t>
            </a:r>
            <a:r>
              <a:rPr lang="en-US" dirty="0"/>
              <a:t>Principle of Divergence </a:t>
            </a:r>
          </a:p>
          <a:p>
            <a:pPr algn="just"/>
            <a:endParaRPr lang="en-US" dirty="0"/>
          </a:p>
          <a:p>
            <a:pPr algn="just"/>
            <a:r>
              <a:rPr lang="ar-IQ" dirty="0"/>
              <a:t>لما كان التطور التباعدي يحدث مع الوقت فان المجاميع الفقرية التي تتشارك بالسلف المشترك الحديث تكون بصورة عامة اكثر شبها ببعضها من المجاميع التي </a:t>
            </a:r>
            <a:r>
              <a:rPr lang="ar-IQ" dirty="0" err="1"/>
              <a:t>لاتشترك</a:t>
            </a:r>
            <a:r>
              <a:rPr lang="ar-IQ" dirty="0"/>
              <a:t> بصفات مع السلف المشترك . ان المجاميع التي تنحدر من سلف مشترك تبتعد تدريجيا الواحدة عن الاخرى وتختلف مع مضي الوقت </a:t>
            </a:r>
            <a:r>
              <a:rPr lang="ar-IQ" dirty="0" err="1"/>
              <a:t>لانها</a:t>
            </a:r>
            <a:r>
              <a:rPr lang="ar-IQ" dirty="0"/>
              <a:t> خاضعة لضغوط انتخابية مختلفة </a:t>
            </a:r>
            <a:r>
              <a:rPr lang="ar-IQ" dirty="0" err="1"/>
              <a:t>ولتاثير</a:t>
            </a:r>
            <a:r>
              <a:rPr lang="ar-IQ" dirty="0"/>
              <a:t> عوامل وراثية تتضمن الطفرات والاتحادات الجينية المختلفة . ان تماثل القط والكلب اكثر من تماثل كل منهما مع التمساح يعود الى انحدار القط والكلب من سلف مشترك .</a:t>
            </a:r>
          </a:p>
          <a:p>
            <a:pPr algn="just"/>
            <a:r>
              <a:rPr lang="ar-IQ" dirty="0"/>
              <a:t>4-	اساس التكيف </a:t>
            </a:r>
            <a:r>
              <a:rPr lang="en-US" dirty="0"/>
              <a:t>Principle of Adaptation </a:t>
            </a:r>
          </a:p>
          <a:p>
            <a:pPr algn="just"/>
            <a:r>
              <a:rPr lang="ar-IQ" dirty="0"/>
              <a:t>ان معظم التغيرات التطورية هي نتيجة لتكيف الحيوانات لمحيطها , والتكيف هو يعني حيازة الحيوان للصفات التي تؤهله للمعيشة في محيط معين , فنمو الرئات هو تكيف للحصول على الاوكسجين من الهواء الحر , ان التكيف لبيئات مختلفة هو الاساس في تباعد مجاميع منحدرة من سلف مشترك .</a:t>
            </a:r>
          </a:p>
        </p:txBody>
      </p:sp>
    </p:spTree>
    <p:extLst>
      <p:ext uri="{BB962C8B-B14F-4D97-AF65-F5344CB8AC3E}">
        <p14:creationId xmlns:p14="http://schemas.microsoft.com/office/powerpoint/2010/main" val="360217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5-	اساس الصلة التطورية </a:t>
            </a:r>
            <a:r>
              <a:rPr lang="en-US" dirty="0"/>
              <a:t>Principle of phylogenetic relevance </a:t>
            </a:r>
          </a:p>
          <a:p>
            <a:r>
              <a:rPr lang="ar-IQ" dirty="0"/>
              <a:t>ليست كل الصفات التشريحية متماثلة الاهمية , فيجب </a:t>
            </a:r>
            <a:r>
              <a:rPr lang="ar-IQ" dirty="0" err="1"/>
              <a:t>التاكيد</a:t>
            </a:r>
            <a:r>
              <a:rPr lang="ar-IQ" dirty="0"/>
              <a:t> على الصفات التي اتضحت اهميتها التطورية , فاذا تكيفت الفقريات لمحيطات جديدة قان صفات تشريحية معينة خاضعة لانتخاب موجه </a:t>
            </a:r>
            <a:r>
              <a:rPr lang="en-US" dirty="0"/>
              <a:t>Directional evolution </a:t>
            </a:r>
            <a:r>
              <a:rPr lang="ar-IQ" dirty="0"/>
              <a:t>يكون افل </a:t>
            </a:r>
            <a:r>
              <a:rPr lang="ar-IQ" dirty="0" err="1"/>
              <a:t>تاثيرا</a:t>
            </a:r>
            <a:r>
              <a:rPr lang="ar-IQ" dirty="0"/>
              <a:t> عادة من غيره , فالطيور التي تتغير طبيعة تغذيتها ينمو لها انواع  مختلفة من المناقير والتي تختلف اختلافا واضحا فيما بينها .</a:t>
            </a:r>
          </a:p>
          <a:p>
            <a:r>
              <a:rPr lang="ar-IQ" dirty="0"/>
              <a:t>6-	اساس  التحور </a:t>
            </a:r>
            <a:r>
              <a:rPr lang="en-US" dirty="0"/>
              <a:t>Principle of Modifications </a:t>
            </a:r>
          </a:p>
          <a:p>
            <a:r>
              <a:rPr lang="ar-IQ" dirty="0"/>
              <a:t>ان معظم التراكيب الناشئة حديثا تنشا بتحور التراكيب التي </a:t>
            </a:r>
            <a:r>
              <a:rPr lang="ar-IQ" dirty="0" err="1"/>
              <a:t>سبقتهاواحيانا</a:t>
            </a:r>
            <a:r>
              <a:rPr lang="ar-IQ" dirty="0"/>
              <a:t> ينمو تركيب جديد من نسيج غير متمايز نسبيا . مثال ذلك الريش الذي ينشا بتحور الحراشف البشرية بدلا من تمايز نوع  جديد من الجلد , ونشوء الفكوك من مساند الغلاصم الفكية .</a:t>
            </a:r>
          </a:p>
        </p:txBody>
      </p:sp>
    </p:spTree>
    <p:extLst>
      <p:ext uri="{BB962C8B-B14F-4D97-AF65-F5344CB8AC3E}">
        <p14:creationId xmlns:p14="http://schemas.microsoft.com/office/powerpoint/2010/main" val="225894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pPr algn="just"/>
            <a:r>
              <a:rPr lang="ar-IQ" dirty="0"/>
              <a:t>7-	اساس المراحل المتوسطة </a:t>
            </a:r>
            <a:r>
              <a:rPr lang="en-US" dirty="0"/>
              <a:t>Principle of Intermediate stages</a:t>
            </a:r>
          </a:p>
          <a:p>
            <a:pPr algn="just"/>
            <a:r>
              <a:rPr lang="ar-IQ" dirty="0"/>
              <a:t>تنشا تراكيب اكثر حداثة بواسطة </a:t>
            </a:r>
            <a:r>
              <a:rPr lang="ar-IQ" dirty="0" err="1"/>
              <a:t>تحورالتراكيب</a:t>
            </a:r>
            <a:r>
              <a:rPr lang="ar-IQ" dirty="0"/>
              <a:t> التي سبقتها </a:t>
            </a:r>
            <a:r>
              <a:rPr lang="ar-IQ" dirty="0" err="1"/>
              <a:t>وهذاهي</a:t>
            </a:r>
            <a:r>
              <a:rPr lang="ar-IQ" dirty="0"/>
              <a:t> نتيجة طبيعية </a:t>
            </a:r>
            <a:r>
              <a:rPr lang="ar-IQ" dirty="0" err="1"/>
              <a:t>للتغييرالتطوري</a:t>
            </a:r>
            <a:r>
              <a:rPr lang="ar-IQ" dirty="0"/>
              <a:t> التدريجي . ان وجود المراحل المتوسطة في سجل المتحجرات غالبا </a:t>
            </a:r>
            <a:r>
              <a:rPr lang="ar-IQ" dirty="0" err="1"/>
              <a:t>مايزودنا</a:t>
            </a:r>
            <a:r>
              <a:rPr lang="ar-IQ" dirty="0"/>
              <a:t> بدليل لتتابع تطوري معين .</a:t>
            </a:r>
          </a:p>
          <a:p>
            <a:pPr algn="just"/>
            <a:r>
              <a:rPr lang="ar-IQ" dirty="0"/>
              <a:t>8-	اساس </a:t>
            </a:r>
            <a:r>
              <a:rPr lang="ar-IQ" dirty="0" err="1"/>
              <a:t>لارجوعية</a:t>
            </a:r>
            <a:r>
              <a:rPr lang="ar-IQ" dirty="0"/>
              <a:t> التطور </a:t>
            </a:r>
            <a:r>
              <a:rPr lang="en-US" dirty="0"/>
              <a:t>Principle of Irreversibility of evolution   </a:t>
            </a:r>
          </a:p>
          <a:p>
            <a:pPr algn="just"/>
            <a:r>
              <a:rPr lang="ar-IQ" dirty="0"/>
              <a:t>ان التغيرات التطورية المعقدة </a:t>
            </a:r>
            <a:r>
              <a:rPr lang="ar-IQ" dirty="0" err="1"/>
              <a:t>لاتكون</a:t>
            </a:r>
            <a:r>
              <a:rPr lang="ar-IQ" dirty="0"/>
              <a:t> رجعية اطلاقا وسبب ذلك يمكن تلخيصه بما </a:t>
            </a:r>
            <a:r>
              <a:rPr lang="ar-IQ" dirty="0" err="1"/>
              <a:t>ياتي</a:t>
            </a:r>
            <a:r>
              <a:rPr lang="ar-IQ" dirty="0"/>
              <a:t> </a:t>
            </a:r>
          </a:p>
          <a:p>
            <a:pPr algn="just"/>
            <a:r>
              <a:rPr lang="ar-IQ" dirty="0"/>
              <a:t>ان لكل عضو اساسا وراثيا معقدا وهذا يعني انه ينتج بفعل مئات  او الاف الجينات وان كلا منها يعمل بتداخل مع جينات اخرى . انحدرت الحيتان من ثدييات ارضية وان اطرافها الامامية تحورت الى مجاذيف شبيهة بالزعانف </a:t>
            </a:r>
            <a:r>
              <a:rPr lang="ar-IQ" dirty="0" err="1"/>
              <a:t>ولايعني</a:t>
            </a:r>
            <a:r>
              <a:rPr lang="ar-IQ" dirty="0"/>
              <a:t> هذا حدوث تطور رجعي حيث ان المجذاف يختلف كثيرا عن زعانف الاسماك </a:t>
            </a:r>
            <a:r>
              <a:rPr lang="ar-IQ" dirty="0" err="1"/>
              <a:t>بالرغغم</a:t>
            </a:r>
            <a:r>
              <a:rPr lang="ar-IQ" dirty="0"/>
              <a:t> من تماثل الوظيفة .</a:t>
            </a:r>
          </a:p>
          <a:p>
            <a:endParaRPr lang="ar-IQ" dirty="0"/>
          </a:p>
        </p:txBody>
      </p:sp>
    </p:spTree>
    <p:extLst>
      <p:ext uri="{BB962C8B-B14F-4D97-AF65-F5344CB8AC3E}">
        <p14:creationId xmlns:p14="http://schemas.microsoft.com/office/powerpoint/2010/main" val="398864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
            <a:r>
              <a:rPr lang="ar-IQ" dirty="0"/>
              <a:t>9-	عدم قابلية التكرار في التطور </a:t>
            </a:r>
            <a:r>
              <a:rPr lang="en-US" dirty="0"/>
              <a:t>Principle of Unrepeatability of evolution  </a:t>
            </a:r>
          </a:p>
          <a:p>
            <a:pPr algn="just"/>
            <a:r>
              <a:rPr lang="ar-IQ" dirty="0"/>
              <a:t>ان الحيوانات البعيدة العلاقة عند مجابهتها نفس المتطلبات الوظيفية المتسببة عن الضغوط المتماثلة سوف </a:t>
            </a:r>
            <a:r>
              <a:rPr lang="ar-IQ" dirty="0" err="1"/>
              <a:t>لاتقابل</a:t>
            </a:r>
            <a:r>
              <a:rPr lang="ar-IQ" dirty="0"/>
              <a:t> هذه الحاجة بنفس الطريقة تماما , مثلا القردة والسناجب حيث اكتسبت كل منهما القدرة على تسلق الاشجار ولكنهما يستخدمان تكيفات مختلفة لهذه الغاية وهذا ما حصل في الخفاش ولكن بطريقة اخرى وانه لم يعيد التغيرات التي حدثت في الطيور </a:t>
            </a:r>
            <a:r>
              <a:rPr lang="ar-IQ" dirty="0" err="1"/>
              <a:t>فالاجنحة</a:t>
            </a:r>
            <a:r>
              <a:rPr lang="ar-IQ" dirty="0"/>
              <a:t> قد بنيت بشكل مختلف في المجموعتين .</a:t>
            </a:r>
          </a:p>
          <a:p>
            <a:pPr algn="just"/>
            <a:r>
              <a:rPr lang="ar-IQ" dirty="0"/>
              <a:t>10-	اساس المعدلات المتغيرة للتطور </a:t>
            </a:r>
            <a:r>
              <a:rPr lang="en-US" dirty="0"/>
              <a:t>Principle of Variable rates of evolution  </a:t>
            </a:r>
          </a:p>
          <a:p>
            <a:pPr algn="just"/>
            <a:r>
              <a:rPr lang="ar-IQ" dirty="0"/>
              <a:t>ان معدل التغير التطوري ليس ثابتا وغالبا ما يتغير كثيرا من مجموعة الى اخرى ولكن قد يختلف ضمن صفات مختلفة في نفس مجموعة الحيوانات ففي مجموعتين معاصرتين من الحيوانات غالبا ما تنحرف مجموعة واحدة بعيدا عن سلفها المشترك من المجموعة الاخرى وذلك لمعدل تطورها السريع , فالثدييات الحية والزواحف الحية لها سلف مشترك هو مجموعة الزواحف الجذعية , وحيث ان تطور الثدييات كان اسرع من تطور الزواحف .</a:t>
            </a:r>
          </a:p>
        </p:txBody>
      </p:sp>
    </p:spTree>
    <p:extLst>
      <p:ext uri="{BB962C8B-B14F-4D97-AF65-F5344CB8AC3E}">
        <p14:creationId xmlns:p14="http://schemas.microsoft.com/office/powerpoint/2010/main" val="1967469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pPr algn="just"/>
            <a:r>
              <a:rPr lang="ar-IQ" dirty="0"/>
              <a:t>11-	اساس المجاميع النسبية </a:t>
            </a:r>
          </a:p>
          <a:p>
            <a:pPr algn="just"/>
            <a:r>
              <a:rPr lang="ar-IQ" dirty="0"/>
              <a:t>ان مقارنة جميع الاجيال المنحدرة من سلف عام غالبا </a:t>
            </a:r>
            <a:r>
              <a:rPr lang="ar-IQ" dirty="0" err="1"/>
              <a:t>ماتزودنا</a:t>
            </a:r>
            <a:r>
              <a:rPr lang="ar-IQ" dirty="0"/>
              <a:t> بدليل في تعيين الصفات البدائية وبصورة عامة كلما زاد عدد المجاميع التي تشترك بتركيب معقد متشابه كان ذلك التركيب قد ورث من سلف مشترك </a:t>
            </a:r>
            <a:r>
              <a:rPr lang="ar-IQ" dirty="0" err="1"/>
              <a:t>وهوبذلك</a:t>
            </a:r>
            <a:r>
              <a:rPr lang="ar-IQ" dirty="0"/>
              <a:t> بدائي , وبتطبيق مبدا القلة ومبدا عدم قابلية </a:t>
            </a:r>
            <a:r>
              <a:rPr lang="ar-IQ" dirty="0" err="1"/>
              <a:t>التكرارفي</a:t>
            </a:r>
            <a:r>
              <a:rPr lang="ar-IQ" dirty="0"/>
              <a:t> التطور . نستنتج ان التركيب المعقد امتلكته عدة مجاميع ذات علاقة وانه قد ورث من سلف مشترك .</a:t>
            </a:r>
          </a:p>
          <a:p>
            <a:pPr algn="just"/>
            <a:r>
              <a:rPr lang="ar-IQ" dirty="0"/>
              <a:t>12-	اساس التلخيص (التكوين القديم )</a:t>
            </a:r>
            <a:r>
              <a:rPr lang="en-US" dirty="0"/>
              <a:t>Principle of Recapitulation </a:t>
            </a:r>
          </a:p>
          <a:p>
            <a:pPr algn="just"/>
            <a:r>
              <a:rPr lang="ar-IQ" dirty="0"/>
              <a:t>ان تاريخ نشوء الذرية يميل لتوضيح تاريخ الاسلاف وهذا يفسر حقيقة النمو الجنيني الذي يميل لتكرار المراحل الجنينية </a:t>
            </a:r>
            <a:r>
              <a:rPr lang="ar-IQ" dirty="0" err="1"/>
              <a:t>لاسلافه</a:t>
            </a:r>
            <a:r>
              <a:rPr lang="ar-IQ" dirty="0"/>
              <a:t> ولكن معظم المراحل السلفية </a:t>
            </a:r>
            <a:r>
              <a:rPr lang="ar-IQ" dirty="0" err="1"/>
              <a:t>لاتتمثل</a:t>
            </a:r>
            <a:r>
              <a:rPr lang="ar-IQ" dirty="0"/>
              <a:t> خلال الادوار الجنينية . ان اجنة الاسماك تنمو لها شقوق بلعومية تساهم في عملية نمو الغلاصم التي تعمل بصورة اساسية في الحيوان البالغ . لقد انحدرت الطيور من اسلاف امتلكت غلاصم منذ امد بعيد واجنة الطيور </a:t>
            </a:r>
            <a:r>
              <a:rPr lang="ar-IQ" dirty="0" err="1"/>
              <a:t>لاتنمو</a:t>
            </a:r>
            <a:r>
              <a:rPr lang="ar-IQ" dirty="0"/>
              <a:t> لها غلاصم ولكن لازالت تظهر فيها الشقوق </a:t>
            </a:r>
            <a:r>
              <a:rPr lang="ar-IQ" dirty="0" err="1"/>
              <a:t>الغلصمية</a:t>
            </a:r>
            <a:r>
              <a:rPr lang="ar-IQ" dirty="0"/>
              <a:t> التي سرعان ما تنغلق كما هو الحال في الثدييات وسائر رباعية الاقدام التي تتنفس الهواء الحر بصورة عامة .</a:t>
            </a:r>
          </a:p>
        </p:txBody>
      </p:sp>
    </p:spTree>
    <p:extLst>
      <p:ext uri="{BB962C8B-B14F-4D97-AF65-F5344CB8AC3E}">
        <p14:creationId xmlns:p14="http://schemas.microsoft.com/office/powerpoint/2010/main" val="5811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a:t>13-	</a:t>
            </a:r>
            <a:r>
              <a:rPr lang="ar-IQ" sz="2000" dirty="0"/>
              <a:t>البلوغ اليرقي </a:t>
            </a:r>
            <a:r>
              <a:rPr lang="en-US" sz="2000" dirty="0"/>
              <a:t>Principle of </a:t>
            </a:r>
            <a:r>
              <a:rPr lang="en-US" sz="2000" dirty="0" err="1"/>
              <a:t>Neoteny</a:t>
            </a:r>
            <a:endParaRPr lang="en-US" sz="2000" dirty="0"/>
          </a:p>
          <a:p>
            <a:pPr algn="just"/>
            <a:r>
              <a:rPr lang="ar-IQ" sz="2000" dirty="0"/>
              <a:t>قد تبقى الصفات اليرقية او الصفات الجنينية في الافراد البالغة جنسيا , وهذا يعزى الى تغير في معدل نمو صفات خاصة . فاذا </a:t>
            </a:r>
            <a:r>
              <a:rPr lang="ar-IQ" sz="2000" dirty="0" err="1"/>
              <a:t>تاخر</a:t>
            </a:r>
            <a:r>
              <a:rPr lang="ar-IQ" sz="2000" dirty="0"/>
              <a:t> ظهور صفة </a:t>
            </a:r>
            <a:r>
              <a:rPr lang="ar-IQ" sz="2000" dirty="0" err="1"/>
              <a:t>معيينة</a:t>
            </a:r>
            <a:r>
              <a:rPr lang="ar-IQ" sz="2000" dirty="0"/>
              <a:t> فترة طويلة وحصل النضج التناسلي فلن تظهر تلك الصفة اطلاقا والمثال النموذجي لهذه الحالة هو جرو الطين </a:t>
            </a:r>
            <a:r>
              <a:rPr lang="en-US" sz="2000" dirty="0" err="1"/>
              <a:t>Necturus</a:t>
            </a:r>
            <a:r>
              <a:rPr lang="en-US" sz="2000" dirty="0"/>
              <a:t> </a:t>
            </a:r>
            <a:r>
              <a:rPr lang="ar-IQ" sz="2000" dirty="0"/>
              <a:t>حيث احتفظ بصفات يرقية من ضمنها الغلاصم والشقوق </a:t>
            </a:r>
            <a:r>
              <a:rPr lang="ar-IQ" sz="2000" dirty="0" err="1"/>
              <a:t>الغالصمية</a:t>
            </a:r>
            <a:r>
              <a:rPr lang="ar-IQ" sz="2000" dirty="0"/>
              <a:t> والجلد الرقيق .</a:t>
            </a:r>
          </a:p>
          <a:p>
            <a:pPr algn="just"/>
            <a:endParaRPr lang="ar-IQ" sz="2000" dirty="0"/>
          </a:p>
        </p:txBody>
      </p:sp>
    </p:spTree>
    <p:extLst>
      <p:ext uri="{BB962C8B-B14F-4D97-AF65-F5344CB8AC3E}">
        <p14:creationId xmlns:p14="http://schemas.microsoft.com/office/powerpoint/2010/main" val="828099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TotalTime>
  <Words>82</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حركة</vt:lpstr>
      <vt:lpstr>Comparative anatomy </vt:lpstr>
      <vt:lpstr>اسس التطور </vt:lpstr>
      <vt:lpstr>اسس التطور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anatomy</dc:title>
  <dc:creator>sci</dc:creator>
  <cp:lastModifiedBy>sci</cp:lastModifiedBy>
  <cp:revision>2</cp:revision>
  <dcterms:created xsi:type="dcterms:W3CDTF">2019-12-10T17:45:52Z</dcterms:created>
  <dcterms:modified xsi:type="dcterms:W3CDTF">2019-12-10T18:03:13Z</dcterms:modified>
</cp:coreProperties>
</file>